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51" r:id="rId2"/>
    <p:sldId id="322" r:id="rId3"/>
    <p:sldId id="354" r:id="rId4"/>
    <p:sldId id="433" r:id="rId5"/>
    <p:sldId id="357" r:id="rId6"/>
    <p:sldId id="361" r:id="rId7"/>
    <p:sldId id="362" r:id="rId8"/>
    <p:sldId id="442" r:id="rId9"/>
    <p:sldId id="324" r:id="rId10"/>
    <p:sldId id="363" r:id="rId11"/>
    <p:sldId id="326" r:id="rId12"/>
    <p:sldId id="332" r:id="rId13"/>
    <p:sldId id="334" r:id="rId14"/>
    <p:sldId id="367" r:id="rId15"/>
    <p:sldId id="333" r:id="rId16"/>
    <p:sldId id="390" r:id="rId17"/>
    <p:sldId id="391" r:id="rId18"/>
    <p:sldId id="394" r:id="rId19"/>
    <p:sldId id="396" r:id="rId20"/>
    <p:sldId id="397" r:id="rId21"/>
    <p:sldId id="398" r:id="rId22"/>
    <p:sldId id="399" r:id="rId23"/>
    <p:sldId id="429" r:id="rId24"/>
    <p:sldId id="415" r:id="rId25"/>
    <p:sldId id="424" r:id="rId26"/>
    <p:sldId id="427" r:id="rId27"/>
    <p:sldId id="432" r:id="rId28"/>
    <p:sldId id="403" r:id="rId29"/>
    <p:sldId id="404" r:id="rId30"/>
    <p:sldId id="402" r:id="rId31"/>
    <p:sldId id="349" r:id="rId32"/>
    <p:sldId id="405" r:id="rId33"/>
    <p:sldId id="436" r:id="rId34"/>
    <p:sldId id="441" r:id="rId35"/>
    <p:sldId id="444" r:id="rId36"/>
    <p:sldId id="445" r:id="rId37"/>
    <p:sldId id="446" r:id="rId38"/>
    <p:sldId id="449" r:id="rId39"/>
    <p:sldId id="450" r:id="rId40"/>
    <p:sldId id="448" r:id="rId41"/>
    <p:sldId id="451" r:id="rId42"/>
    <p:sldId id="452" r:id="rId43"/>
    <p:sldId id="453" r:id="rId44"/>
    <p:sldId id="443" r:id="rId45"/>
    <p:sldId id="454" r:id="rId46"/>
    <p:sldId id="455" r:id="rId47"/>
    <p:sldId id="366" r:id="rId48"/>
    <p:sldId id="328" r:id="rId49"/>
    <p:sldId id="419" r:id="rId50"/>
    <p:sldId id="423"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84956" autoAdjust="0"/>
  </p:normalViewPr>
  <p:slideViewPr>
    <p:cSldViewPr snapToGrid="0">
      <p:cViewPr varScale="1">
        <p:scale>
          <a:sx n="72" d="100"/>
          <a:sy n="72" d="100"/>
        </p:scale>
        <p:origin x="11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2024/10/1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13</a:t>
            </a:fld>
            <a:endParaRPr lang="zh-CN" altLang="en-US"/>
          </a:p>
        </p:txBody>
      </p:sp>
    </p:spTree>
    <p:extLst>
      <p:ext uri="{BB962C8B-B14F-4D97-AF65-F5344CB8AC3E}">
        <p14:creationId xmlns:p14="http://schemas.microsoft.com/office/powerpoint/2010/main" val="2930805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1598867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LIDAR </a:t>
            </a:r>
          </a:p>
          <a:p>
            <a:r>
              <a:rPr lang="en-US" altLang="zh-CN" dirty="0"/>
              <a:t>Measuring 1D (rotor disk) position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2676996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231642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a:p>
            <a:endParaRPr lang="en-US" altLang="zh-CN"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22</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magnitude of the helix as well as the phase can both be manipulated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2749017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48329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1273386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33668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1157392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37</a:t>
            </a:fld>
            <a:endParaRPr lang="zh-CN" altLang="en-US"/>
          </a:p>
        </p:txBody>
      </p:sp>
    </p:spTree>
    <p:extLst>
      <p:ext uri="{BB962C8B-B14F-4D97-AF65-F5344CB8AC3E}">
        <p14:creationId xmlns:p14="http://schemas.microsoft.com/office/powerpoint/2010/main" val="3535614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2197106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986862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1004950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4267145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decoupled model has a problem, the output is opposite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42</a:t>
            </a:fld>
            <a:endParaRPr lang="zh-CN" altLang="en-US"/>
          </a:p>
        </p:txBody>
      </p:sp>
    </p:spTree>
    <p:extLst>
      <p:ext uri="{BB962C8B-B14F-4D97-AF65-F5344CB8AC3E}">
        <p14:creationId xmlns:p14="http://schemas.microsoft.com/office/powerpoint/2010/main" val="234908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43</a:t>
            </a:fld>
            <a:endParaRPr lang="zh-CN" altLang="en-US"/>
          </a:p>
        </p:txBody>
      </p:sp>
    </p:spTree>
    <p:extLst>
      <p:ext uri="{BB962C8B-B14F-4D97-AF65-F5344CB8AC3E}">
        <p14:creationId xmlns:p14="http://schemas.microsoft.com/office/powerpoint/2010/main" val="967950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44</a:t>
            </a:fld>
            <a:endParaRPr lang="zh-CN" altLang="en-US"/>
          </a:p>
        </p:txBody>
      </p:sp>
    </p:spTree>
    <p:extLst>
      <p:ext uri="{BB962C8B-B14F-4D97-AF65-F5344CB8AC3E}">
        <p14:creationId xmlns:p14="http://schemas.microsoft.com/office/powerpoint/2010/main" val="368552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45</a:t>
            </a:fld>
            <a:endParaRPr lang="zh-CN" altLang="en-US"/>
          </a:p>
        </p:txBody>
      </p:sp>
    </p:spTree>
    <p:extLst>
      <p:ext uri="{BB962C8B-B14F-4D97-AF65-F5344CB8AC3E}">
        <p14:creationId xmlns:p14="http://schemas.microsoft.com/office/powerpoint/2010/main" val="23357376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16754894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48</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2890709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105420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2892523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1-10-2024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1-10-2024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1-10-2024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1-10-2024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1-10-2024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1-10-2024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1-10-2024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1-10-2024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1-10-2024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1-10-2024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1-10-2024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1-10-2024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0.pn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6.png"/><Relationship Id="rId5" Type="http://schemas.openxmlformats.org/officeDocument/2006/relationships/image" Target="../media/image1.jpeg"/><Relationship Id="rId4"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7.png"/><Relationship Id="rId5" Type="http://schemas.openxmlformats.org/officeDocument/2006/relationships/image" Target="../media/image1.jpeg"/><Relationship Id="rId4"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LiDAR-Enhanced Closed Loop</a:t>
            </a:r>
            <a:r>
              <a:rPr lang="en-US" altLang="zh-CN" sz="4400" dirty="0">
                <a:highlight>
                  <a:srgbClr val="FFFFFF"/>
                </a:highlight>
                <a:latin typeface="Times New Roman" panose="02020603050405020304" pitchFamily="18" charset="0"/>
                <a:cs typeface="Times New Roman" panose="02020603050405020304" pitchFamily="18" charset="0"/>
              </a:rPr>
              <a:t> </a:t>
            </a:r>
            <a:r>
              <a:rPr lang="en-US" altLang="zh-CN" sz="4400" b="0" i="0" dirty="0">
                <a:effectLst/>
                <a:highlight>
                  <a:srgbClr val="FFFFFF"/>
                </a:highlight>
                <a:latin typeface="Times New Roman" panose="02020603050405020304" pitchFamily="18" charset="0"/>
                <a:cs typeface="Times New Roman" panose="02020603050405020304" pitchFamily="18" charset="0"/>
              </a:rPr>
              <a:t>Wake Mixing Control</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Oct 2024</a:t>
            </a: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1-10-2024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1</a:t>
            </a:fld>
            <a:endParaRPr lang="zh-CN" altLang="en-US"/>
          </a:p>
        </p:txBody>
      </p:sp>
    </p:spTree>
    <p:extLst>
      <p:ext uri="{BB962C8B-B14F-4D97-AF65-F5344CB8AC3E}">
        <p14:creationId xmlns:p14="http://schemas.microsoft.com/office/powerpoint/2010/main" val="529863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Gap of the Helix</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704569"/>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Open-Loop Control:</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lnSpc>
                <a:spcPct val="150000"/>
              </a:lnSpc>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Can we closed-loop control the helix approach based on flow information?</a:t>
            </a:r>
            <a:endParaRPr lang="zh-CN"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b="1" dirty="0">
                <a:latin typeface="Times New Roman" panose="02020603050405020304" pitchFamily="18" charset="0"/>
                <a:cs typeface="Times New Roman" panose="02020603050405020304" pitchFamily="18" charset="0"/>
              </a:rPr>
              <a:t>Continuous Wave</a:t>
            </a:r>
            <a:r>
              <a:rPr lang="en-GB" sz="2800" dirty="0">
                <a:latin typeface="Times New Roman" panose="02020603050405020304" pitchFamily="18" charset="0"/>
                <a:cs typeface="Times New Roman" panose="02020603050405020304" pitchFamily="18" charset="0"/>
              </a:rPr>
              <a:t> LiDAR </a:t>
            </a:r>
          </a:p>
          <a:p>
            <a:pPr lvl="2">
              <a:lnSpc>
                <a:spcPct val="150000"/>
              </a:lnSpc>
            </a:pPr>
            <a:r>
              <a:rPr lang="en-GB" sz="2800" dirty="0">
                <a:latin typeface="Times New Roman" panose="02020603050405020304" pitchFamily="18" charset="0"/>
                <a:cs typeface="Times New Roman" panose="02020603050405020304" pitchFamily="18" charset="0"/>
              </a:rPr>
              <a:t>Measure Distance: 10 – 720 m</a:t>
            </a:r>
          </a:p>
          <a:p>
            <a:pPr lvl="2">
              <a:lnSpc>
                <a:spcPct val="150000"/>
              </a:lnSpc>
            </a:pPr>
            <a:r>
              <a:rPr lang="en-GB" sz="2800" dirty="0">
                <a:latin typeface="Times New Roman" panose="02020603050405020304" pitchFamily="18" charset="0"/>
                <a:cs typeface="Times New Roman" panose="02020603050405020304" pitchFamily="18" charset="0"/>
              </a:rPr>
              <a:t>Half-cone angle: -</a:t>
            </a:r>
          </a:p>
          <a:p>
            <a:pPr lvl="2">
              <a:lnSpc>
                <a:spcPct val="150000"/>
              </a:lnSpc>
            </a:pPr>
            <a:r>
              <a:rPr lang="en-GB" sz="2800" b="1" dirty="0">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3430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Practical Tool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Simulation Setup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050" name="Picture 2" descr="energy renewable turbine wind power side view Stock Vector | Adobe Stock">
            <a:extLst>
              <a:ext uri="{FF2B5EF4-FFF2-40B4-BE49-F238E27FC236}">
                <a16:creationId xmlns:a16="http://schemas.microsoft.com/office/drawing/2014/main" id="{3D5CD3F6-4C5B-6C02-E0DA-9C50712E5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4630" y="1587978"/>
            <a:ext cx="3390567" cy="427033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A4690D-99DC-603A-C462-003185D18CC6}"/>
              </a:ext>
            </a:extLst>
          </p:cNvPr>
          <p:cNvCxnSpPr>
            <a:cxnSpLocks/>
          </p:cNvCxnSpPr>
          <p:nvPr/>
        </p:nvCxnSpPr>
        <p:spPr>
          <a:xfrm flipV="1">
            <a:off x="4970273" y="1384252"/>
            <a:ext cx="3151937" cy="135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931B8B-AAB7-FD3B-70C4-C338681905D7}"/>
              </a:ext>
            </a:extLst>
          </p:cNvPr>
          <p:cNvCxnSpPr>
            <a:cxnSpLocks/>
          </p:cNvCxnSpPr>
          <p:nvPr/>
        </p:nvCxnSpPr>
        <p:spPr>
          <a:xfrm>
            <a:off x="4970273" y="2742191"/>
            <a:ext cx="3151937" cy="1644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B3157-1BEF-EB6A-82E1-E53FEA8FE41D}"/>
              </a:ext>
            </a:extLst>
          </p:cNvPr>
          <p:cNvCxnSpPr>
            <a:cxnSpLocks/>
          </p:cNvCxnSpPr>
          <p:nvPr/>
        </p:nvCxnSpPr>
        <p:spPr>
          <a:xfrm>
            <a:off x="8122210" y="1384252"/>
            <a:ext cx="0" cy="300255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188763D9-C270-B6A0-05EF-EE29D488AD3A}"/>
              </a:ext>
            </a:extLst>
          </p:cNvPr>
          <p:cNvCxnSpPr>
            <a:cxnSpLocks/>
          </p:cNvCxnSpPr>
          <p:nvPr/>
        </p:nvCxnSpPr>
        <p:spPr>
          <a:xfrm flipV="1">
            <a:off x="4995779" y="4473258"/>
            <a:ext cx="3126431" cy="540"/>
          </a:xfrm>
          <a:prstGeom prst="straightConnector1">
            <a:avLst/>
          </a:prstGeom>
          <a:ln>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C3A71A4-C726-BF05-A345-C6F644434874}"/>
              </a:ext>
            </a:extLst>
          </p:cNvPr>
          <p:cNvSpPr txBox="1"/>
          <p:nvPr/>
        </p:nvSpPr>
        <p:spPr>
          <a:xfrm>
            <a:off x="6253465" y="4551064"/>
            <a:ext cx="46519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5EFF0F87-AE03-E769-8A25-6F7E9EB00415}"/>
              </a:ext>
            </a:extLst>
          </p:cNvPr>
          <p:cNvCxnSpPr/>
          <p:nvPr/>
        </p:nvCxnSpPr>
        <p:spPr>
          <a:xfrm>
            <a:off x="8516678" y="1384252"/>
            <a:ext cx="0" cy="3002553"/>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26FBE9-9F82-195A-739B-D92DB205E23C}"/>
              </a:ext>
            </a:extLst>
          </p:cNvPr>
          <p:cNvSpPr txBox="1"/>
          <p:nvPr/>
        </p:nvSpPr>
        <p:spPr>
          <a:xfrm>
            <a:off x="8516677" y="2618925"/>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F0D80DDB-AA56-D2F1-75ED-7068F753C898}"/>
              </a:ext>
            </a:extLst>
          </p:cNvPr>
          <p:cNvCxnSpPr/>
          <p:nvPr/>
        </p:nvCxnSpPr>
        <p:spPr>
          <a:xfrm>
            <a:off x="8154107" y="1384252"/>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105859-7B0E-7566-A0C9-EC776DD9627C}"/>
              </a:ext>
            </a:extLst>
          </p:cNvPr>
          <p:cNvCxnSpPr/>
          <p:nvPr/>
        </p:nvCxnSpPr>
        <p:spPr>
          <a:xfrm>
            <a:off x="8154107" y="4378867"/>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2B524E-87D5-9101-FE96-6A8BDE1C2E92}"/>
              </a:ext>
            </a:extLst>
          </p:cNvPr>
          <p:cNvCxnSpPr/>
          <p:nvPr/>
        </p:nvCxnSpPr>
        <p:spPr>
          <a:xfrm>
            <a:off x="4970273" y="2742191"/>
            <a:ext cx="0" cy="173106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Demo of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35758" y="2001777"/>
            <a:ext cx="3683648" cy="2854446"/>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76849"/>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13516" y="1384252"/>
            <a:ext cx="8919981" cy="3895116"/>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4648" y="1530235"/>
            <a:ext cx="3843360" cy="3603150"/>
          </a:xfrm>
          <a:prstGeom prst="rect">
            <a:avLst/>
          </a:prstGeom>
        </p:spPr>
      </p:pic>
    </p:spTree>
    <p:extLst>
      <p:ext uri="{BB962C8B-B14F-4D97-AF65-F5344CB8AC3E}">
        <p14:creationId xmlns:p14="http://schemas.microsoft.com/office/powerpoint/2010/main" val="149387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42907"/>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0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A2A86D3-0E70-B29B-1FE4-9CABDA6E436E}"/>
              </a:ext>
            </a:extLst>
          </p:cNvPr>
          <p:cNvPicPr>
            <a:picLocks noChangeAspect="1"/>
          </p:cNvPicPr>
          <p:nvPr/>
        </p:nvPicPr>
        <p:blipFill>
          <a:blip r:embed="rId4"/>
          <a:stretch>
            <a:fillRect/>
          </a:stretch>
        </p:blipFill>
        <p:spPr>
          <a:xfrm>
            <a:off x="392831" y="2471333"/>
            <a:ext cx="6035563" cy="2484335"/>
          </a:xfrm>
          <a:prstGeom prst="rect">
            <a:avLst/>
          </a:prstGeom>
        </p:spPr>
      </p:pic>
    </p:spTree>
    <p:extLst>
      <p:ext uri="{BB962C8B-B14F-4D97-AF65-F5344CB8AC3E}">
        <p14:creationId xmlns:p14="http://schemas.microsoft.com/office/powerpoint/2010/main" val="353696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9" y="775142"/>
            <a:ext cx="10261387" cy="4954326"/>
          </a:xfrm>
          <a:prstGeom prst="rect">
            <a:avLst/>
          </a:prstGeom>
        </p:spPr>
      </p:pic>
      <p:cxnSp>
        <p:nvCxnSpPr>
          <p:cNvPr id="4" name="Straight Connector 3">
            <a:extLst>
              <a:ext uri="{FF2B5EF4-FFF2-40B4-BE49-F238E27FC236}">
                <a16:creationId xmlns:a16="http://schemas.microsoft.com/office/drawing/2014/main" id="{B4CD9007-E302-66FB-2C6B-9E8D0D03D75F}"/>
              </a:ext>
            </a:extLst>
          </p:cNvPr>
          <p:cNvCxnSpPr>
            <a:stCxn id="9" idx="1"/>
            <a:endCxn id="9" idx="3"/>
          </p:cNvCxnSpPr>
          <p:nvPr/>
        </p:nvCxnSpPr>
        <p:spPr>
          <a:xfrm>
            <a:off x="719139" y="3252305"/>
            <a:ext cx="10261387"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65BAF38-DDA6-0984-2345-CD9B6E7591B6}"/>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CECB8D4-45E4-7335-3453-905C5BDE6DFC}"/>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35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cxnSp>
        <p:nvCxnSpPr>
          <p:cNvPr id="3" name="Straight Connector 2">
            <a:extLst>
              <a:ext uri="{FF2B5EF4-FFF2-40B4-BE49-F238E27FC236}">
                <a16:creationId xmlns:a16="http://schemas.microsoft.com/office/drawing/2014/main" id="{A0AB4E16-071D-8A07-5AED-A29EE64FA70F}"/>
              </a:ext>
            </a:extLst>
          </p:cNvPr>
          <p:cNvCxnSpPr/>
          <p:nvPr/>
        </p:nvCxnSpPr>
        <p:spPr>
          <a:xfrm>
            <a:off x="719139" y="3252305"/>
            <a:ext cx="10261387"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9558A4-C15A-E16A-FA0B-5E94EC03B57E}"/>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B10B5F-4946-D704-1205-ABED367EEF7A}"/>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47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88357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beta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2204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beta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0FA2616-B113-7C61-5AD9-23A1B0AEBE84}"/>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4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740555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Coupling between the (z, y) </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 system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 and magnitude</a:t>
            </a:r>
          </a:p>
          <a:p>
            <a:pPr marL="285750" indent="-285750">
              <a:lnSpc>
                <a:spcPct val="200000"/>
              </a:lnSpc>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Both variables are STATIC!</a:t>
            </a:r>
          </a:p>
        </p:txBody>
      </p:sp>
      <p:pic>
        <p:nvPicPr>
          <p:cNvPr id="7" name="Picture 6">
            <a:extLst>
              <a:ext uri="{FF2B5EF4-FFF2-40B4-BE49-F238E27FC236}">
                <a16:creationId xmlns:a16="http://schemas.microsoft.com/office/drawing/2014/main" id="{A3736E34-CF39-E263-CCD1-FBEB506041B4}"/>
              </a:ext>
            </a:extLst>
          </p:cNvPr>
          <p:cNvPicPr>
            <a:picLocks noChangeAspect="1"/>
          </p:cNvPicPr>
          <p:nvPr/>
        </p:nvPicPr>
        <p:blipFill>
          <a:blip r:embed="rId3"/>
          <a:stretch>
            <a:fillRect/>
          </a:stretch>
        </p:blipFill>
        <p:spPr>
          <a:xfrm>
            <a:off x="4167657" y="2126656"/>
            <a:ext cx="7491109" cy="3254022"/>
          </a:xfrm>
          <a:prstGeom prst="rect">
            <a:avLst/>
          </a:prstGeom>
        </p:spPr>
      </p:pic>
      <p:sp>
        <p:nvSpPr>
          <p:cNvPr id="8" name="Oval 7">
            <a:extLst>
              <a:ext uri="{FF2B5EF4-FFF2-40B4-BE49-F238E27FC236}">
                <a16:creationId xmlns:a16="http://schemas.microsoft.com/office/drawing/2014/main" id="{B5A508C2-6891-902C-BB7D-099EC3DEC674}"/>
              </a:ext>
            </a:extLst>
          </p:cNvPr>
          <p:cNvSpPr/>
          <p:nvPr/>
        </p:nvSpPr>
        <p:spPr>
          <a:xfrm>
            <a:off x="5148082" y="3493566"/>
            <a:ext cx="1895835" cy="188711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4A3774F1-566D-B0D0-F49C-2C32FAA8A1C5}"/>
              </a:ext>
            </a:extLst>
          </p:cNvPr>
          <p:cNvSpPr/>
          <p:nvPr/>
        </p:nvSpPr>
        <p:spPr>
          <a:xfrm>
            <a:off x="8238460" y="3493566"/>
            <a:ext cx="1811079" cy="1887112"/>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463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helix wake should be controlled, and how to obtain it using LiDAR?</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System Design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29</a:t>
            </a:fld>
            <a:endParaRPr lang="zh-CN" altLang="en-US" dirty="0"/>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280" y="1321468"/>
            <a:ext cx="7989255" cy="4675295"/>
          </a:xfrm>
          <a:prstGeom prst="rect">
            <a:avLst/>
          </a:prstGeom>
        </p:spPr>
      </p:pic>
      <p:sp>
        <p:nvSpPr>
          <p:cNvPr id="4" name="Rectangle 3">
            <a:extLst>
              <a:ext uri="{FF2B5EF4-FFF2-40B4-BE49-F238E27FC236}">
                <a16:creationId xmlns:a16="http://schemas.microsoft.com/office/drawing/2014/main" id="{4A858B06-FF05-E0FD-AB47-BEE71164FD63}"/>
              </a:ext>
            </a:extLst>
          </p:cNvPr>
          <p:cNvSpPr/>
          <p:nvPr/>
        </p:nvSpPr>
        <p:spPr>
          <a:xfrm>
            <a:off x="5677786" y="3429000"/>
            <a:ext cx="3466214" cy="2461437"/>
          </a:xfrm>
          <a:prstGeom prst="rect">
            <a:avLst/>
          </a:prstGeom>
          <a:noFill/>
          <a:ln w="2857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70283C37-A707-68A3-A834-F177D9382973}"/>
              </a:ext>
            </a:extLst>
          </p:cNvPr>
          <p:cNvSpPr txBox="1"/>
          <p:nvPr/>
        </p:nvSpPr>
        <p:spPr>
          <a:xfrm>
            <a:off x="6220047" y="5865260"/>
            <a:ext cx="267092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LiDAR Sampling Pipeline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Dead-time Delay</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6034" y="1580885"/>
            <a:ext cx="4769966" cy="3696230"/>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1989611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 (CL Yaw Ctrl)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45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8065"/>
            <a:ext cx="6361896" cy="3403433"/>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spTree>
    <p:extLst>
      <p:ext uri="{BB962C8B-B14F-4D97-AF65-F5344CB8AC3E}">
        <p14:creationId xmlns:p14="http://schemas.microsoft.com/office/powerpoint/2010/main" val="341473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 --- data processing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112242-7E56-02DA-60E3-63ECE8D30418}"/>
              </a:ext>
            </a:extLst>
          </p:cNvPr>
          <p:cNvSpPr txBox="1"/>
          <p:nvPr/>
        </p:nvSpPr>
        <p:spPr>
          <a:xfrm>
            <a:off x="6096508" y="1552682"/>
            <a:ext cx="4116726" cy="56194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Flowchart of LiDAR data processing</a:t>
            </a: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2595455" y="1115537"/>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978763" y="1753575"/>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2483809" y="3588519"/>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2483809" y="4214484"/>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2483809" y="4840449"/>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2628458" y="578734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2199692" y="2516034"/>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1801221" y="2944856"/>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3190875" y="1557629"/>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3190874" y="2327733"/>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3190874" y="3386948"/>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3190874" y="4030611"/>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3190874" y="4656576"/>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978763" y="2040654"/>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3223881" y="2040654"/>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66E871-E95A-BE36-B89B-F095E382826A}"/>
              </a:ext>
            </a:extLst>
          </p:cNvPr>
          <p:cNvSpPr txBox="1"/>
          <p:nvPr/>
        </p:nvSpPr>
        <p:spPr>
          <a:xfrm>
            <a:off x="4402986" y="176145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EA967B-97D4-5018-7FD5-6F931CE1F6CD}"/>
              </a:ext>
            </a:extLst>
          </p:cNvPr>
          <p:cNvSpPr txBox="1"/>
          <p:nvPr/>
        </p:nvSpPr>
        <p:spPr>
          <a:xfrm>
            <a:off x="3345566" y="2199285"/>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68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System IDE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2245" y="1577470"/>
            <a:ext cx="5078310" cy="3935164"/>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Oval 3">
            <a:extLst>
              <a:ext uri="{FF2B5EF4-FFF2-40B4-BE49-F238E27FC236}">
                <a16:creationId xmlns:a16="http://schemas.microsoft.com/office/drawing/2014/main" id="{A0FC25F9-B530-08C9-6F4C-2DE67A93220D}"/>
              </a:ext>
            </a:extLst>
          </p:cNvPr>
          <p:cNvSpPr/>
          <p:nvPr/>
        </p:nvSpPr>
        <p:spPr>
          <a:xfrm>
            <a:off x="2752062" y="1667876"/>
            <a:ext cx="2457892" cy="234677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0445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8065"/>
            <a:ext cx="6361896" cy="3403433"/>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081035" y="1384252"/>
            <a:ext cx="2586924" cy="1101656"/>
          </a:xfrm>
          <a:prstGeom prst="rect">
            <a:avLst/>
          </a:prstGeom>
        </p:spPr>
      </p:pic>
    </p:spTree>
    <p:extLst>
      <p:ext uri="{BB962C8B-B14F-4D97-AF65-F5344CB8AC3E}">
        <p14:creationId xmlns:p14="http://schemas.microsoft.com/office/powerpoint/2010/main" val="145860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98161"/>
            <a:ext cx="6361895" cy="3343241"/>
          </a:xfrm>
          <a:prstGeom prst="rect">
            <a:avLst/>
          </a:prstGeom>
        </p:spPr>
      </p:pic>
      <p:pic>
        <p:nvPicPr>
          <p:cNvPr id="5" name="Picture 4">
            <a:extLst>
              <a:ext uri="{FF2B5EF4-FFF2-40B4-BE49-F238E27FC236}">
                <a16:creationId xmlns:a16="http://schemas.microsoft.com/office/drawing/2014/main" id="{F2E12812-88AE-A25F-E1E5-8C9D4A90A2C9}"/>
              </a:ext>
            </a:extLst>
          </p:cNvPr>
          <p:cNvPicPr>
            <a:picLocks noChangeAspect="1"/>
          </p:cNvPicPr>
          <p:nvPr/>
        </p:nvPicPr>
        <p:blipFill>
          <a:blip r:embed="rId5"/>
          <a:stretch>
            <a:fillRect/>
          </a:stretch>
        </p:blipFill>
        <p:spPr>
          <a:xfrm>
            <a:off x="7081035" y="1384252"/>
            <a:ext cx="2586924" cy="1101656"/>
          </a:xfrm>
          <a:prstGeom prst="rect">
            <a:avLst/>
          </a:prstGeom>
        </p:spPr>
      </p:pic>
      <p:sp>
        <p:nvSpPr>
          <p:cNvPr id="9" name="TextBox 8">
            <a:extLst>
              <a:ext uri="{FF2B5EF4-FFF2-40B4-BE49-F238E27FC236}">
                <a16:creationId xmlns:a16="http://schemas.microsoft.com/office/drawing/2014/main" id="{1C15466E-24AA-A043-C3D3-BD6EA2CA649E}"/>
              </a:ext>
            </a:extLst>
          </p:cNvPr>
          <p:cNvSpPr txBox="1"/>
          <p:nvPr/>
        </p:nvSpPr>
        <p:spPr>
          <a:xfrm>
            <a:off x="7262037" y="2828835"/>
            <a:ext cx="2032929" cy="1200329"/>
          </a:xfrm>
          <a:prstGeom prst="rect">
            <a:avLst/>
          </a:prstGeom>
          <a:noFill/>
        </p:spPr>
        <p:txBody>
          <a:bodyPr wrap="none" rtlCol="0">
            <a:spAutoFit/>
          </a:bodyPr>
          <a:lstStyle/>
          <a:p>
            <a:pPr marL="342900" indent="-342900">
              <a:buAutoNum type="arabicPeriod"/>
            </a:pPr>
            <a:r>
              <a:rPr lang="en-US" altLang="zh-CN" dirty="0">
                <a:latin typeface="Times New Roman" panose="02020603050405020304" pitchFamily="18" charset="0"/>
                <a:cs typeface="Times New Roman" panose="02020603050405020304" pitchFamily="18" charset="0"/>
              </a:rPr>
              <a:t>Perfect Model</a:t>
            </a:r>
          </a:p>
          <a:p>
            <a:pPr marL="342900" indent="-342900">
              <a:buAutoNum type="arabicPeriod"/>
            </a:pPr>
            <a:r>
              <a:rPr lang="en-US" altLang="zh-CN" dirty="0">
                <a:latin typeface="Times New Roman" panose="02020603050405020304" pitchFamily="18" charset="0"/>
                <a:cs typeface="Times New Roman" panose="02020603050405020304" pitchFamily="18" charset="0"/>
              </a:rPr>
              <a:t>Delayed Model</a:t>
            </a:r>
          </a:p>
          <a:p>
            <a:pPr marL="342900" indent="-342900">
              <a:buAutoNum type="arabicPeriod"/>
            </a:pPr>
            <a:r>
              <a:rPr lang="en-US" altLang="zh-CN" dirty="0">
                <a:latin typeface="Times New Roman" panose="02020603050405020304" pitchFamily="18" charset="0"/>
                <a:cs typeface="Times New Roman" panose="02020603050405020304" pitchFamily="18" charset="0"/>
              </a:rPr>
              <a:t>Adaptive Filter</a:t>
            </a:r>
          </a:p>
          <a:p>
            <a:pPr marL="342900" indent="-342900">
              <a:buAutoNum type="arabicPeriod"/>
            </a:pPr>
            <a:r>
              <a:rPr lang="en-US" altLang="zh-CN" dirty="0">
                <a:latin typeface="Times New Roman" panose="02020603050405020304" pitchFamily="18" charset="0"/>
                <a:cs typeface="Times New Roman" panose="02020603050405020304" pitchFamily="18" charset="0"/>
              </a:rPr>
              <a:t>Controller</a:t>
            </a:r>
          </a:p>
        </p:txBody>
      </p:sp>
    </p:spTree>
    <p:extLst>
      <p:ext uri="{BB962C8B-B14F-4D97-AF65-F5344CB8AC3E}">
        <p14:creationId xmlns:p14="http://schemas.microsoft.com/office/powerpoint/2010/main" val="1443698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1. A Model (System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1038272"/>
            <a:ext cx="9984283" cy="4820536"/>
          </a:xfrm>
          <a:prstGeom prst="rect">
            <a:avLst/>
          </a:prstGeom>
        </p:spPr>
      </p:pic>
    </p:spTree>
    <p:extLst>
      <p:ext uri="{BB962C8B-B14F-4D97-AF65-F5344CB8AC3E}">
        <p14:creationId xmlns:p14="http://schemas.microsoft.com/office/powerpoint/2010/main" val="251859550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1. A Model (System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40" y="816273"/>
            <a:ext cx="10693675" cy="5163040"/>
          </a:xfrm>
          <a:prstGeom prst="rect">
            <a:avLst/>
          </a:prstGeom>
        </p:spPr>
      </p:pic>
    </p:spTree>
    <p:extLst>
      <p:ext uri="{BB962C8B-B14F-4D97-AF65-F5344CB8AC3E}">
        <p14:creationId xmlns:p14="http://schemas.microsoft.com/office/powerpoint/2010/main" val="92259201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1. A Model (Decouple)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DF9F911-3ED5-20A6-2233-3C0FED14F4E2}"/>
              </a:ext>
            </a:extLst>
          </p:cNvPr>
          <p:cNvPicPr>
            <a:picLocks noChangeAspect="1"/>
          </p:cNvPicPr>
          <p:nvPr/>
        </p:nvPicPr>
        <p:blipFill>
          <a:blip r:embed="rId4"/>
          <a:stretch>
            <a:fillRect/>
          </a:stretch>
        </p:blipFill>
        <p:spPr>
          <a:xfrm>
            <a:off x="358323" y="1038272"/>
            <a:ext cx="7808178" cy="2954445"/>
          </a:xfrm>
          <a:prstGeom prst="rect">
            <a:avLst/>
          </a:prstGeom>
        </p:spPr>
      </p:pic>
    </p:spTree>
    <p:extLst>
      <p:ext uri="{BB962C8B-B14F-4D97-AF65-F5344CB8AC3E}">
        <p14:creationId xmlns:p14="http://schemas.microsoft.com/office/powerpoint/2010/main" val="99866530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7448" y="1115537"/>
            <a:ext cx="8672427" cy="4878240"/>
          </a:xfrm>
          <a:prstGeom prst="rect">
            <a:avLst/>
          </a:prstGeom>
        </p:spPr>
      </p:pic>
      <p:sp>
        <p:nvSpPr>
          <p:cNvPr id="4" name="TextBox 3">
            <a:extLst>
              <a:ext uri="{FF2B5EF4-FFF2-40B4-BE49-F238E27FC236}">
                <a16:creationId xmlns:a16="http://schemas.microsoft.com/office/drawing/2014/main" id="{C731C12D-FDFC-7035-DEFA-4EB2A3DC3E8D}"/>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0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1. A Model (Decouple)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816273"/>
            <a:ext cx="10693678" cy="5163040"/>
          </a:xfrm>
          <a:prstGeom prst="rect">
            <a:avLst/>
          </a:prstGeom>
        </p:spPr>
      </p:pic>
    </p:spTree>
    <p:extLst>
      <p:ext uri="{BB962C8B-B14F-4D97-AF65-F5344CB8AC3E}">
        <p14:creationId xmlns:p14="http://schemas.microsoft.com/office/powerpoint/2010/main" val="336237627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1. A Model (Decouple)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40" y="816273"/>
            <a:ext cx="10693675" cy="5163040"/>
          </a:xfrm>
          <a:prstGeom prst="rect">
            <a:avLst/>
          </a:prstGeom>
        </p:spPr>
      </p:pic>
    </p:spTree>
    <p:extLst>
      <p:ext uri="{BB962C8B-B14F-4D97-AF65-F5344CB8AC3E}">
        <p14:creationId xmlns:p14="http://schemas.microsoft.com/office/powerpoint/2010/main" val="101736781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1. A Model (Decouple)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40" y="816273"/>
            <a:ext cx="10693675" cy="5163040"/>
          </a:xfrm>
          <a:prstGeom prst="rect">
            <a:avLst/>
          </a:prstGeom>
        </p:spPr>
      </p:pic>
    </p:spTree>
    <p:extLst>
      <p:ext uri="{BB962C8B-B14F-4D97-AF65-F5344CB8AC3E}">
        <p14:creationId xmlns:p14="http://schemas.microsoft.com/office/powerpoint/2010/main" val="216530865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1. A Model (Decouple)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40" y="816273"/>
            <a:ext cx="10693675" cy="5163039"/>
          </a:xfrm>
          <a:prstGeom prst="rect">
            <a:avLst/>
          </a:prstGeom>
        </p:spPr>
      </p:pic>
    </p:spTree>
    <p:extLst>
      <p:ext uri="{BB962C8B-B14F-4D97-AF65-F5344CB8AC3E}">
        <p14:creationId xmlns:p14="http://schemas.microsoft.com/office/powerpoint/2010/main" val="251246984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98161"/>
            <a:ext cx="6361896" cy="3343241"/>
          </a:xfrm>
          <a:prstGeom prst="rect">
            <a:avLst/>
          </a:prstGeom>
        </p:spPr>
      </p:pic>
      <p:pic>
        <p:nvPicPr>
          <p:cNvPr id="5" name="Picture 4">
            <a:extLst>
              <a:ext uri="{FF2B5EF4-FFF2-40B4-BE49-F238E27FC236}">
                <a16:creationId xmlns:a16="http://schemas.microsoft.com/office/drawing/2014/main" id="{2FD52FF6-2ADB-4880-24BA-D9144680689B}"/>
              </a:ext>
            </a:extLst>
          </p:cNvPr>
          <p:cNvPicPr>
            <a:picLocks noChangeAspect="1"/>
          </p:cNvPicPr>
          <p:nvPr/>
        </p:nvPicPr>
        <p:blipFill>
          <a:blip r:embed="rId5"/>
          <a:stretch>
            <a:fillRect/>
          </a:stretch>
        </p:blipFill>
        <p:spPr>
          <a:xfrm>
            <a:off x="7081035" y="1384252"/>
            <a:ext cx="2586924" cy="1101656"/>
          </a:xfrm>
          <a:prstGeom prst="rect">
            <a:avLst/>
          </a:prstGeom>
        </p:spPr>
      </p:pic>
    </p:spTree>
    <p:extLst>
      <p:ext uri="{BB962C8B-B14F-4D97-AF65-F5344CB8AC3E}">
        <p14:creationId xmlns:p14="http://schemas.microsoft.com/office/powerpoint/2010/main" val="308205637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2. Delay Model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9328" y="741845"/>
            <a:ext cx="11267163" cy="5439927"/>
          </a:xfrm>
          <a:prstGeom prst="rect">
            <a:avLst/>
          </a:prstGeom>
        </p:spPr>
      </p:pic>
    </p:spTree>
    <p:extLst>
      <p:ext uri="{BB962C8B-B14F-4D97-AF65-F5344CB8AC3E}">
        <p14:creationId xmlns:p14="http://schemas.microsoft.com/office/powerpoint/2010/main" val="42029387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Problems &amp; Challenges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ijdelijke aanduiding voor tekst 7">
            <a:extLst>
              <a:ext uri="{FF2B5EF4-FFF2-40B4-BE49-F238E27FC236}">
                <a16:creationId xmlns:a16="http://schemas.microsoft.com/office/drawing/2014/main" id="{8127A335-3DA4-7666-299E-E9A7DF549081}"/>
              </a:ext>
            </a:extLst>
          </p:cNvPr>
          <p:cNvSpPr txBox="1">
            <a:spLocks/>
          </p:cNvSpPr>
          <p:nvPr/>
        </p:nvSpPr>
        <p:spPr>
          <a:xfrm>
            <a:off x="265509" y="1262169"/>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lnSpc>
                <a:spcPct val="150000"/>
              </a:lnSpc>
              <a:buAutoNum type="arabicPeriod"/>
            </a:pPr>
            <a:r>
              <a:rPr lang="en-GB" altLang="zh-CN" sz="2800" dirty="0">
                <a:latin typeface="Times New Roman" panose="02020603050405020304" pitchFamily="18" charset="0"/>
                <a:cs typeface="Times New Roman" panose="02020603050405020304" pitchFamily="18" charset="0"/>
              </a:rPr>
              <a:t>Decouple </a:t>
            </a:r>
          </a:p>
          <a:p>
            <a:pPr lvl="3">
              <a:lnSpc>
                <a:spcPct val="150000"/>
              </a:lnSpc>
            </a:pPr>
            <a:r>
              <a:rPr lang="en-GB" altLang="zh-CN" sz="2400" dirty="0">
                <a:latin typeface="Times New Roman" panose="02020603050405020304" pitchFamily="18" charset="0"/>
                <a:cs typeface="Times New Roman" panose="02020603050405020304" pitchFamily="18" charset="0"/>
              </a:rPr>
              <a:t>Sign </a:t>
            </a:r>
          </a:p>
          <a:p>
            <a:pPr lvl="3">
              <a:lnSpc>
                <a:spcPct val="150000"/>
              </a:lnSpc>
            </a:pPr>
            <a:r>
              <a:rPr lang="en-GB" altLang="zh-CN" sz="2400" dirty="0">
                <a:latin typeface="Times New Roman" panose="02020603050405020304" pitchFamily="18" charset="0"/>
                <a:cs typeface="Times New Roman" panose="02020603050405020304" pitchFamily="18" charset="0"/>
              </a:rPr>
              <a:t>Steady State Only</a:t>
            </a:r>
          </a:p>
          <a:p>
            <a:pPr marL="1428750" lvl="2" indent="-514350">
              <a:lnSpc>
                <a:spcPct val="150000"/>
              </a:lnSpc>
              <a:buAutoNum type="arabicPeriod"/>
            </a:pPr>
            <a:r>
              <a:rPr lang="en-GB" altLang="zh-CN" sz="2600" dirty="0">
                <a:latin typeface="Times New Roman" panose="02020603050405020304" pitchFamily="18" charset="0"/>
                <a:cs typeface="Times New Roman" panose="02020603050405020304" pitchFamily="18" charset="0"/>
              </a:rPr>
              <a:t>Controllers Design</a:t>
            </a:r>
            <a:endParaRPr lang="en-GB"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102357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058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48</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9592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NTM-A_noCen">
            <a:hlinkClick r:id="" action="ppaction://media"/>
            <a:extLst>
              <a:ext uri="{FF2B5EF4-FFF2-40B4-BE49-F238E27FC236}">
                <a16:creationId xmlns:a16="http://schemas.microsoft.com/office/drawing/2014/main" id="{274706B7-3EF8-4C0E-B1D3-51F7FC5528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5345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1384567"/>
            <a:ext cx="6306458" cy="3810443"/>
          </a:xfrm>
          <a:prstGeom prst="rect">
            <a:avLst/>
          </a:prstGeom>
        </p:spPr>
      </p:pic>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4371399" y="3763381"/>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9ED7B8C3-C4A8-52B5-B9A5-80FF3DE129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9610" y="2042853"/>
            <a:ext cx="5165295" cy="2493869"/>
          </a:xfrm>
          <a:prstGeom prst="rect">
            <a:avLst/>
          </a:prstGeom>
        </p:spPr>
      </p:pic>
    </p:spTree>
    <p:extLst>
      <p:ext uri="{BB962C8B-B14F-4D97-AF65-F5344CB8AC3E}">
        <p14:creationId xmlns:p14="http://schemas.microsoft.com/office/powerpoint/2010/main" val="17284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9164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pic>
        <p:nvPicPr>
          <p:cNvPr id="5" name="Picture 4">
            <a:extLst>
              <a:ext uri="{FF2B5EF4-FFF2-40B4-BE49-F238E27FC236}">
                <a16:creationId xmlns:a16="http://schemas.microsoft.com/office/drawing/2014/main" id="{36304C30-E28D-36FE-D900-05E22A1E2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6" y="1987804"/>
            <a:ext cx="6337841" cy="3059989"/>
          </a:xfrm>
          <a:prstGeom prst="rect">
            <a:avLst/>
          </a:prstGeom>
        </p:spPr>
      </p:pic>
      <p:pic>
        <p:nvPicPr>
          <p:cNvPr id="13" name="Picture 12">
            <a:extLst>
              <a:ext uri="{FF2B5EF4-FFF2-40B4-BE49-F238E27FC236}">
                <a16:creationId xmlns:a16="http://schemas.microsoft.com/office/drawing/2014/main" id="{A0369B97-D16C-2CE2-1ABD-561843604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978" y="1987804"/>
            <a:ext cx="6337841" cy="3059989"/>
          </a:xfrm>
          <a:prstGeom prst="rect">
            <a:avLst/>
          </a:prstGeom>
        </p:spPr>
      </p:pic>
      <p:cxnSp>
        <p:nvCxnSpPr>
          <p:cNvPr id="15" name="Connector: Curved 14">
            <a:extLst>
              <a:ext uri="{FF2B5EF4-FFF2-40B4-BE49-F238E27FC236}">
                <a16:creationId xmlns:a16="http://schemas.microsoft.com/office/drawing/2014/main" id="{C2AF8BBB-7E17-0AE8-D204-509B9DFE9D2D}"/>
              </a:ext>
            </a:extLst>
          </p:cNvPr>
          <p:cNvCxnSpPr>
            <a:stCxn id="5" idx="0"/>
            <a:endCxn id="13" idx="0"/>
          </p:cNvCxnSpPr>
          <p:nvPr/>
        </p:nvCxnSpPr>
        <p:spPr>
          <a:xfrm rot="5400000" flipH="1" flipV="1">
            <a:off x="6016257" y="-1451838"/>
            <a:ext cx="12700" cy="6879284"/>
          </a:xfrm>
          <a:prstGeom prst="curvedConnector3">
            <a:avLst>
              <a:gd name="adj1" fmla="val 414418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9910A7-7957-A355-D0DB-9B10D2069997}"/>
              </a:ext>
            </a:extLst>
          </p:cNvPr>
          <p:cNvSpPr txBox="1"/>
          <p:nvPr/>
        </p:nvSpPr>
        <p:spPr>
          <a:xfrm>
            <a:off x="5799556" y="1158643"/>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MBC</a:t>
            </a:r>
            <a:endParaRPr lang="zh-CN" altLang="en-US" dirty="0">
              <a:latin typeface="Times New Roman" panose="02020603050405020304" pitchFamily="18" charset="0"/>
              <a:cs typeface="Times New Roman" panose="02020603050405020304" pitchFamily="18" charset="0"/>
            </a:endParaRPr>
          </a:p>
        </p:txBody>
      </p:sp>
      <p:cxnSp>
        <p:nvCxnSpPr>
          <p:cNvPr id="19" name="Connector: Curved 18">
            <a:extLst>
              <a:ext uri="{FF2B5EF4-FFF2-40B4-BE49-F238E27FC236}">
                <a16:creationId xmlns:a16="http://schemas.microsoft.com/office/drawing/2014/main" id="{0E228A63-49B9-ECC3-4339-7052BA085A2C}"/>
              </a:ext>
            </a:extLst>
          </p:cNvPr>
          <p:cNvCxnSpPr>
            <a:stCxn id="13" idx="2"/>
            <a:endCxn id="5" idx="2"/>
          </p:cNvCxnSpPr>
          <p:nvPr/>
        </p:nvCxnSpPr>
        <p:spPr>
          <a:xfrm rot="5400000">
            <a:off x="6016257" y="1608151"/>
            <a:ext cx="12700" cy="6879284"/>
          </a:xfrm>
          <a:prstGeom prst="curvedConnector3">
            <a:avLst>
              <a:gd name="adj1" fmla="val 3139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146CE6-B7DE-2947-0710-4101B6DF4C37}"/>
              </a:ext>
            </a:extLst>
          </p:cNvPr>
          <p:cNvSpPr txBox="1"/>
          <p:nvPr/>
        </p:nvSpPr>
        <p:spPr>
          <a:xfrm>
            <a:off x="5430865" y="5454021"/>
            <a:ext cx="143500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Inverse MBC</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4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1-10-2024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12022" y="3880682"/>
            <a:ext cx="2420786" cy="2120068"/>
          </a:xfrm>
          <a:prstGeom prst="rect">
            <a:avLst/>
          </a:prstGeom>
          <a:noFill/>
          <a:ln>
            <a:solidFill>
              <a:schemeClr val="tx1"/>
            </a:solidFill>
          </a:ln>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Sinusoidal signals</a:t>
            </a:r>
          </a:p>
          <a:p>
            <a:pPr>
              <a:lnSpc>
                <a:spcPct val="150000"/>
              </a:lnSpc>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2455201" y="4539529"/>
            <a:ext cx="1011561" cy="753197"/>
          </a:xfrm>
          <a:prstGeom prst="rect">
            <a:avLst/>
          </a:prstGeom>
        </p:spPr>
      </p:pic>
      <p:cxnSp>
        <p:nvCxnSpPr>
          <p:cNvPr id="11" name="Straight Arrow Connector 10">
            <a:extLst>
              <a:ext uri="{FF2B5EF4-FFF2-40B4-BE49-F238E27FC236}">
                <a16:creationId xmlns:a16="http://schemas.microsoft.com/office/drawing/2014/main" id="{82E3A7D6-17EF-E065-2313-FF3A3DAEB8B3}"/>
              </a:ext>
            </a:extLst>
          </p:cNvPr>
          <p:cNvCxnSpPr/>
          <p:nvPr/>
        </p:nvCxnSpPr>
        <p:spPr>
          <a:xfrm flipV="1">
            <a:off x="1701209" y="3338623"/>
            <a:ext cx="0" cy="5420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7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5843</TotalTime>
  <Words>1548</Words>
  <Application>Microsoft Office PowerPoint</Application>
  <PresentationFormat>Widescreen</PresentationFormat>
  <Paragraphs>355</Paragraphs>
  <Slides>50</Slides>
  <Notes>46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等线</vt:lpstr>
      <vt:lpstr>等线 Light</vt:lpstr>
      <vt:lpstr>Arial</vt:lpstr>
      <vt:lpstr>Times New Roman</vt:lpstr>
      <vt:lpstr>Wingdings</vt:lpstr>
      <vt:lpstr>Office Theme</vt:lpstr>
      <vt:lpstr>LiDAR-Enhanced Closed Loop Wake Mixing Control</vt:lpstr>
      <vt:lpstr>Wake Effect</vt:lpstr>
      <vt:lpstr>Wind Farm Flow Control</vt:lpstr>
      <vt:lpstr>Wake Mixing</vt:lpstr>
      <vt:lpstr>Wake Mixing</vt:lpstr>
      <vt:lpstr>Helix --- MBC Transform</vt:lpstr>
      <vt:lpstr>Helix --- Inverse MBC Transform</vt:lpstr>
      <vt:lpstr>MBC Transform</vt:lpstr>
      <vt:lpstr>Helix --- Block Diagram</vt:lpstr>
      <vt:lpstr>Gap of the Helix</vt:lpstr>
      <vt:lpstr>Feedback --- LiDAR</vt:lpstr>
      <vt:lpstr>Research Question</vt:lpstr>
      <vt:lpstr>LiDAR Choosing</vt:lpstr>
      <vt:lpstr>Research Question</vt:lpstr>
      <vt:lpstr>Practical Tool</vt:lpstr>
      <vt:lpstr>Simulation Setup</vt:lpstr>
      <vt:lpstr>Demo of LiDAR</vt:lpstr>
      <vt:lpstr>What to control?</vt:lpstr>
      <vt:lpstr>New Transform</vt:lpstr>
      <vt:lpstr>New Transform</vt:lpstr>
      <vt:lpstr>New Transform</vt:lpstr>
      <vt:lpstr>New Transform</vt:lpstr>
      <vt:lpstr>What to control?</vt:lpstr>
      <vt:lpstr>HF beta – HF center</vt:lpstr>
      <vt:lpstr>HF beta – HF center</vt:lpstr>
      <vt:lpstr>HF beta – HF center</vt:lpstr>
      <vt:lpstr>HF beta – HF center Analysis</vt:lpstr>
      <vt:lpstr>Research Question</vt:lpstr>
      <vt:lpstr>Control System Design</vt:lpstr>
      <vt:lpstr>Dead-time Delay</vt:lpstr>
      <vt:lpstr>Smith Predictor (CL Yaw Ctrl)</vt:lpstr>
      <vt:lpstr>Model-based Control</vt:lpstr>
      <vt:lpstr>System IDE --- data processing</vt:lpstr>
      <vt:lpstr>System IDE</vt:lpstr>
      <vt:lpstr>Model-based Control</vt:lpstr>
      <vt:lpstr>Model-based Control</vt:lpstr>
      <vt:lpstr>1. A Model (System IDE)</vt:lpstr>
      <vt:lpstr>1. A Model (System IDE)</vt:lpstr>
      <vt:lpstr>1. A Model (Decouple)</vt:lpstr>
      <vt:lpstr>1. A Model (Decouple)</vt:lpstr>
      <vt:lpstr>1. A Model (Decouple)</vt:lpstr>
      <vt:lpstr>1. A Model (Decouple)</vt:lpstr>
      <vt:lpstr>1. A Model (Decouple)</vt:lpstr>
      <vt:lpstr>Model-based Control</vt:lpstr>
      <vt:lpstr>2. Delay Model</vt:lpstr>
      <vt:lpstr>Problems &amp; Challenges</vt:lpstr>
      <vt:lpstr>Thanks for listening :)</vt:lpstr>
      <vt:lpstr>PowerPoint Presentation</vt:lpstr>
      <vt:lpstr>Why closed-loop control?</vt:lpstr>
      <vt:lpstr>Why closed-loop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392</cp:revision>
  <dcterms:created xsi:type="dcterms:W3CDTF">2024-06-06T10:17:08Z</dcterms:created>
  <dcterms:modified xsi:type="dcterms:W3CDTF">2024-10-01T14:53:52Z</dcterms:modified>
</cp:coreProperties>
</file>